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3" r:id="rId3"/>
    <p:sldId id="259" r:id="rId4"/>
    <p:sldId id="273" r:id="rId5"/>
    <p:sldId id="283" r:id="rId6"/>
    <p:sldId id="286" r:id="rId7"/>
    <p:sldId id="277" r:id="rId8"/>
    <p:sldId id="289" r:id="rId9"/>
    <p:sldId id="290" r:id="rId10"/>
    <p:sldId id="294" r:id="rId11"/>
    <p:sldId id="280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2014-04-29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2014-04-29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2014-04-29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2014-04-29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/>
          <a:lstStyle/>
          <a:p>
            <a:r>
              <a:rPr lang="en-US" altLang="ko-KR" dirty="0" smtClean="0"/>
              <a:t>3-3. tsunami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sz="3200" dirty="0" smtClean="0"/>
              <a:t>3-3-1</a:t>
            </a:r>
            <a:r>
              <a:rPr lang="en-US" altLang="ko-KR" sz="3200" dirty="0" smtClean="0"/>
              <a:t>. </a:t>
            </a:r>
            <a:r>
              <a:rPr lang="en-US" altLang="ko-KR" sz="3200" dirty="0" smtClean="0"/>
              <a:t>Definition</a:t>
            </a:r>
            <a:endParaRPr lang="en-US" altLang="ko-KR" sz="3200" dirty="0" smtClean="0"/>
          </a:p>
          <a:p>
            <a:endParaRPr lang="en-US" altLang="ko-KR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3200" dirty="0" smtClean="0"/>
              <a:t>A series of large water waves caused by an agitation (displacement) of (big) water bodies (sea or lake)</a:t>
            </a:r>
            <a:endParaRPr lang="en-US" altLang="ko-KR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3200" dirty="0" smtClean="0"/>
              <a:t>Comes from Japanese word </a:t>
            </a:r>
            <a:r>
              <a:rPr lang="ko-KR" altLang="en-US" sz="3200" dirty="0" err="1" smtClean="0"/>
              <a:t>津波</a:t>
            </a:r>
            <a:r>
              <a:rPr lang="ko-KR" altLang="en-US" sz="3200" dirty="0" smtClean="0"/>
              <a:t> </a:t>
            </a:r>
            <a:r>
              <a:rPr lang="en-US" altLang="ko-KR" sz="3200" dirty="0" smtClean="0"/>
              <a:t>(</a:t>
            </a:r>
            <a:r>
              <a:rPr lang="en-US" altLang="ko-KR" sz="3200" dirty="0" err="1" smtClean="0"/>
              <a:t>harbour</a:t>
            </a:r>
            <a:r>
              <a:rPr lang="en-US" altLang="ko-KR" sz="3200" dirty="0" smtClean="0"/>
              <a:t> wave)</a:t>
            </a:r>
            <a:endParaRPr lang="en-US" altLang="ko-KR" sz="3200" dirty="0" smtClean="0"/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5010150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718" y="2708920"/>
            <a:ext cx="6096000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53662" y="5373216"/>
            <a:ext cx="2790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http://en.wikipedia.org/wiki/File:MinatoAfterTohokuEarthquake.jpg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5508104" y="476672"/>
            <a:ext cx="3491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http://www.newscientist.com/blogs/shortsharpscience/2011/03/massive-explosion-rips-through.html</a:t>
            </a:r>
          </a:p>
        </p:txBody>
      </p:sp>
    </p:spTree>
    <p:extLst>
      <p:ext uri="{BB962C8B-B14F-4D97-AF65-F5344CB8AC3E}">
        <p14:creationId xmlns:p14="http://schemas.microsoft.com/office/powerpoint/2010/main" val="689460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827584" y="6536377"/>
            <a:ext cx="67687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http://en.wikipedia.org/wiki/List_of_natural_disasters_by_death_toll#10_deadliest_tsunamis.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60648"/>
            <a:ext cx="8064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The World’s Worst </a:t>
            </a:r>
            <a:r>
              <a:rPr lang="en-US" sz="2000" b="1" dirty="0" smtClean="0"/>
              <a:t>Tsunami As </a:t>
            </a:r>
            <a:r>
              <a:rPr lang="en-US" sz="2000" b="1" dirty="0"/>
              <a:t>Measured by Death Toll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07504" y="1412776"/>
            <a:ext cx="8784976" cy="502701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Death toll	Event			Location		Date</a:t>
            </a:r>
            <a:endParaRPr lang="en-US" dirty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230,000 		Indian </a:t>
            </a:r>
            <a:r>
              <a:rPr lang="en-US" dirty="0"/>
              <a:t>Ocean tsunami </a:t>
            </a:r>
            <a:r>
              <a:rPr lang="en-US" dirty="0" smtClean="0"/>
              <a:t>	Indonesia 	December </a:t>
            </a:r>
            <a:r>
              <a:rPr lang="en-US" dirty="0"/>
              <a:t>26, 2004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123,000		Messina </a:t>
            </a:r>
            <a:r>
              <a:rPr lang="en-US" dirty="0"/>
              <a:t>earthquake </a:t>
            </a:r>
            <a:r>
              <a:rPr lang="en-US" dirty="0" smtClean="0"/>
              <a:t>	Italy 		December </a:t>
            </a:r>
            <a:r>
              <a:rPr lang="en-US" dirty="0"/>
              <a:t>28, 1908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36,417–120,000 	eruption </a:t>
            </a:r>
            <a:r>
              <a:rPr lang="en-US" dirty="0"/>
              <a:t>of Krakatoa </a:t>
            </a:r>
            <a:r>
              <a:rPr lang="en-US" dirty="0" smtClean="0"/>
              <a:t>	Indonesia 	August </a:t>
            </a:r>
            <a:r>
              <a:rPr lang="en-US" dirty="0"/>
              <a:t>26, 1883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40,000–50,000	Lisbon </a:t>
            </a:r>
            <a:r>
              <a:rPr lang="en-US" dirty="0"/>
              <a:t>earthquake </a:t>
            </a:r>
            <a:r>
              <a:rPr lang="en-US" dirty="0" smtClean="0"/>
              <a:t>	Portugal 	November </a:t>
            </a:r>
            <a:r>
              <a:rPr lang="en-US" dirty="0"/>
              <a:t>1, 1755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30,000-100,000 	Minoan </a:t>
            </a:r>
            <a:r>
              <a:rPr lang="en-US" dirty="0"/>
              <a:t>Eruption </a:t>
            </a:r>
            <a:r>
              <a:rPr lang="en-US" dirty="0" smtClean="0"/>
              <a:t>		Greece 		2nd </a:t>
            </a:r>
            <a:r>
              <a:rPr lang="en-US" dirty="0"/>
              <a:t>Millennium BC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31,000 		</a:t>
            </a:r>
            <a:r>
              <a:rPr lang="en-US" dirty="0" err="1" smtClean="0"/>
              <a:t>Meiō</a:t>
            </a:r>
            <a:r>
              <a:rPr lang="en-US" dirty="0" smtClean="0"/>
              <a:t> </a:t>
            </a:r>
            <a:r>
              <a:rPr lang="en-US" dirty="0" err="1"/>
              <a:t>Nankaidō</a:t>
            </a:r>
            <a:r>
              <a:rPr lang="en-US" dirty="0"/>
              <a:t> earthquake Japan </a:t>
            </a:r>
            <a:r>
              <a:rPr lang="en-US" dirty="0" smtClean="0"/>
              <a:t>		September </a:t>
            </a:r>
            <a:r>
              <a:rPr lang="en-US" dirty="0"/>
              <a:t>20, 1498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30,000 		</a:t>
            </a:r>
            <a:r>
              <a:rPr lang="en-US" dirty="0" err="1" smtClean="0"/>
              <a:t>Hōei</a:t>
            </a:r>
            <a:r>
              <a:rPr lang="en-US" dirty="0" smtClean="0"/>
              <a:t> </a:t>
            </a:r>
            <a:r>
              <a:rPr lang="en-US" dirty="0"/>
              <a:t>earthquake </a:t>
            </a:r>
            <a:r>
              <a:rPr lang="en-US" dirty="0" smtClean="0"/>
              <a:t>		Japan 		October </a:t>
            </a:r>
            <a:r>
              <a:rPr lang="en-US" dirty="0"/>
              <a:t>28, 1707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27,122		Meiji-</a:t>
            </a:r>
            <a:r>
              <a:rPr lang="en-US" dirty="0" err="1" smtClean="0"/>
              <a:t>Sanriku</a:t>
            </a:r>
            <a:r>
              <a:rPr lang="en-US" dirty="0" smtClean="0"/>
              <a:t> </a:t>
            </a:r>
            <a:r>
              <a:rPr lang="en-US" dirty="0"/>
              <a:t>earthquake </a:t>
            </a:r>
            <a:r>
              <a:rPr lang="en-US" dirty="0" smtClean="0"/>
              <a:t>	Japan 		June </a:t>
            </a:r>
            <a:r>
              <a:rPr lang="en-US" dirty="0"/>
              <a:t>15, 1896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25,674		 Arica </a:t>
            </a:r>
            <a:r>
              <a:rPr lang="en-US" dirty="0"/>
              <a:t>earthquake </a:t>
            </a:r>
            <a:r>
              <a:rPr lang="en-US" dirty="0" smtClean="0"/>
              <a:t>	Chile 		August </a:t>
            </a:r>
            <a:r>
              <a:rPr lang="en-US" dirty="0"/>
              <a:t>13, 1868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23,024 		Kamakura </a:t>
            </a:r>
            <a:r>
              <a:rPr lang="en-US" dirty="0"/>
              <a:t>earthquake </a:t>
            </a:r>
            <a:r>
              <a:rPr lang="en-US" dirty="0" smtClean="0"/>
              <a:t>	Japan 		May </a:t>
            </a:r>
            <a:r>
              <a:rPr lang="en-US" dirty="0"/>
              <a:t>27, 1293 </a:t>
            </a:r>
          </a:p>
        </p:txBody>
      </p:sp>
    </p:spTree>
    <p:extLst>
      <p:ext uri="{BB962C8B-B14F-4D97-AF65-F5344CB8AC3E}">
        <p14:creationId xmlns:p14="http://schemas.microsoft.com/office/powerpoint/2010/main" val="2629753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16632"/>
            <a:ext cx="4256153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346560" y="2492896"/>
            <a:ext cx="26330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 http://en.wikipedia.org/wiki/Tsunami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492896"/>
            <a:ext cx="5410200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3707904" y="443560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http://www.weatherwizkids.com/weather-earthquake.htm</a:t>
            </a:r>
          </a:p>
        </p:txBody>
      </p:sp>
    </p:spTree>
    <p:extLst>
      <p:ext uri="{BB962C8B-B14F-4D97-AF65-F5344CB8AC3E}">
        <p14:creationId xmlns:p14="http://schemas.microsoft.com/office/powerpoint/2010/main" val="1337679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3-3-2</a:t>
            </a:r>
            <a:r>
              <a:rPr lang="en-US" altLang="ko-KR" sz="3200" dirty="0" smtClean="0"/>
              <a:t>. </a:t>
            </a:r>
            <a:r>
              <a:rPr lang="en-US" altLang="ko-KR" sz="3200" dirty="0" smtClean="0"/>
              <a:t>Causes of Tsunami</a:t>
            </a:r>
            <a:endParaRPr lang="en-US" altLang="ko-KR" sz="3200" dirty="0" smtClean="0"/>
          </a:p>
          <a:p>
            <a:endParaRPr lang="en-US" altLang="ko-KR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Earthquakes</a:t>
            </a:r>
            <a:endParaRPr lang="en-US" altLang="ko-KR" sz="2800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Landslides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Volcanic eruptions</a:t>
            </a:r>
            <a:endParaRPr lang="en-US" altLang="ko-KR" sz="2800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Meteoric impacts</a:t>
            </a:r>
            <a:endParaRPr lang="en-US" altLang="ko-KR" sz="28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Glacier collapse</a:t>
            </a:r>
            <a:endParaRPr lang="en-US" altLang="ko-KR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20250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2771800" y="6434016"/>
            <a:ext cx="34719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http://www.tsunamis.com/what-is-a-tsunami.html</a:t>
            </a:r>
            <a:endParaRPr lang="en-US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795" y="188640"/>
            <a:ext cx="3785076" cy="6245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95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555776" y="5456370"/>
            <a:ext cx="49685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http://roma2.rm.ingv.it/en/themes/33/tsunamis/31/tsunami_causes</a:t>
            </a:r>
            <a:endParaRPr lang="en-US" sz="1200" dirty="0"/>
          </a:p>
        </p:txBody>
      </p:sp>
      <p:pic>
        <p:nvPicPr>
          <p:cNvPr id="3074" name="Picture 2" descr="http://roma2.rm.ingv.it/userfiles/image/tematiche/Tsunami/image6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20688"/>
            <a:ext cx="314325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618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123728" y="5805263"/>
            <a:ext cx="39132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http://tx.english-ch.com/teacher/aisa/level-b/volcanoes/</a:t>
            </a:r>
            <a:endParaRPr lang="en-US" sz="1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76672"/>
            <a:ext cx="57150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7666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39552" y="404664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3-2-3. </a:t>
            </a:r>
            <a:r>
              <a:rPr lang="en-US" altLang="ko-KR" sz="3200" dirty="0" smtClean="0"/>
              <a:t>Tsunami </a:t>
            </a:r>
            <a:r>
              <a:rPr lang="en-US" altLang="ko-KR" sz="3200" dirty="0" smtClean="0"/>
              <a:t>Hazards</a:t>
            </a:r>
          </a:p>
          <a:p>
            <a:endParaRPr lang="en-US" altLang="ko-KR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5476361" cy="4481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835696" y="1052736"/>
            <a:ext cx="5544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en-US" dirty="0"/>
              <a:t> Map showing countries affected by the 2004 Indian </a:t>
            </a:r>
            <a:endParaRPr lang="en-US" dirty="0" smtClean="0"/>
          </a:p>
          <a:p>
            <a:pPr latinLnBrk="0"/>
            <a:r>
              <a:rPr lang="en-US" dirty="0" smtClean="0"/>
              <a:t>Ocean earthquake (</a:t>
            </a:r>
            <a:r>
              <a:rPr lang="en-US" b="1" dirty="0"/>
              <a:t>Sumatra–Andaman </a:t>
            </a:r>
            <a:r>
              <a:rPr lang="en-US" b="1" dirty="0" smtClean="0"/>
              <a:t>earthquake)</a:t>
            </a:r>
            <a:r>
              <a:rPr lang="en-US" dirty="0" smtClean="0"/>
              <a:t>-tsunami</a:t>
            </a:r>
            <a:endParaRPr 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619672" y="6432343"/>
            <a:ext cx="64624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http://en.wikipedia.org/wiki/File:2004_Indian_Ocean_earthquake_-_affected_countries.png</a:t>
            </a:r>
          </a:p>
        </p:txBody>
      </p:sp>
    </p:spTree>
    <p:extLst>
      <p:ext uri="{BB962C8B-B14F-4D97-AF65-F5344CB8AC3E}">
        <p14:creationId xmlns:p14="http://schemas.microsoft.com/office/powerpoint/2010/main" val="265396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835696" y="4437112"/>
            <a:ext cx="48245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The aftermath of the December 2004 tsunami in Aceh, </a:t>
            </a:r>
            <a:r>
              <a:rPr lang="en-US" sz="1200" dirty="0" smtClean="0"/>
              <a:t>Indonesia</a:t>
            </a:r>
            <a:endParaRPr lang="en-US" sz="1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621779"/>
            <a:ext cx="523875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683568" y="5661248"/>
            <a:ext cx="88569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http://www.britannica.com/EBchecked/media/114382/%20The-aftermath-of-the-December-2004-tsunami-in-Aceh-Indon).</a:t>
            </a:r>
          </a:p>
        </p:txBody>
      </p:sp>
    </p:spTree>
    <p:extLst>
      <p:ext uri="{BB962C8B-B14F-4D97-AF65-F5344CB8AC3E}">
        <p14:creationId xmlns:p14="http://schemas.microsoft.com/office/powerpoint/2010/main" val="3826099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2657455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959" y="692696"/>
            <a:ext cx="62484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872330" y="6453336"/>
            <a:ext cx="71825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http://en.wikipedia.org/wiki/File:2011_Tohoku_earthquake_observed_tsunami_heights_en.png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4077072"/>
            <a:ext cx="2702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2011 Tohoku earthquake</a:t>
            </a:r>
          </a:p>
          <a:p>
            <a:r>
              <a:rPr lang="en-US" dirty="0" smtClean="0"/>
              <a:t>&amp; Tsunami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7225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767</TotalTime>
  <Words>140</Words>
  <Application>Microsoft Office PowerPoint</Application>
  <PresentationFormat>화면 슬라이드 쇼(4:3)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필수</vt:lpstr>
      <vt:lpstr>3-3. tsunami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jyy</cp:lastModifiedBy>
  <cp:revision>54</cp:revision>
  <dcterms:created xsi:type="dcterms:W3CDTF">2013-09-03T00:41:18Z</dcterms:created>
  <dcterms:modified xsi:type="dcterms:W3CDTF">2014-04-29T12:05:48Z</dcterms:modified>
</cp:coreProperties>
</file>